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DM Sans" panose="02020500000000000000" charset="0"/>
      <p:regular r:id="rId14"/>
      <p:bold r:id="rId15"/>
      <p:italic r:id="rId16"/>
      <p:boldItalic r:id="rId17"/>
    </p:embeddedFont>
    <p:embeddedFont>
      <p:font typeface="PT Serif" panose="020A0603040505020204" pitchFamily="18" charset="0"/>
      <p:regular r:id="rId1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/>
    <p:restoredTop sz="76985" autoAdjust="0"/>
  </p:normalViewPr>
  <p:slideViewPr>
    <p:cSldViewPr snapToGrid="0" snapToObjects="1">
      <p:cViewPr varScale="1">
        <p:scale>
          <a:sx n="54" d="100"/>
          <a:sy n="54" d="100"/>
        </p:scale>
        <p:origin x="136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3780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台灣是一個高度都市化的社會，社會經濟因素已逐漸被認為是影響健康的關鍵。研究顯示，收入、教育和就業狀況可能會影響一個人的生活習慣、壓力管理和健康狀況。本研究的目的是分析這些因素對健康的綜合影響，以提供有效的公共健康建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本研究使用了多個資料集，包括衛福部的健康資料庫、台灣政府開放資料和家庭收支調查。研究的主要變數包括收入、教育水平、就業狀況、年齡及健康行為等，這些都是可能影響健康的重要因素。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為了更好地理解這些因素對健康的影響，我們採用了多變量回歸和主成分分析。這些方法可以幫助我們找出各變數之間的相互影響，並量化不同社會經濟因素對健康的貢獻。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這裡是資料的初步分析。我們使用了視覺化工具來展示主要變數的分布。圖表顯示了年齡、收入、教育水平等變數的分佈情況，並展示了變數之間的相關性。例如，教育水平越高的人似乎更傾向於健康生活方式。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通過多變量分析，我們發現收入較高的人群通常健康狀況較佳，而教育水平越高的人吸菸率越低。失業人群的健康狀況明顯低於在職人群。此外，年齡越大，慢性疾病的風險也越高。這些結果表明社會經濟因素對健康有顯著影響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73273"/>
            <a:ext cx="7556421" cy="2054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050"/>
              </a:lnSpc>
              <a:buNone/>
            </a:pPr>
            <a:r>
              <a:rPr lang="en-US" sz="64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台灣社會經濟因素對健康狀況的影響分析</a:t>
            </a:r>
            <a:endParaRPr lang="en-US" sz="6450" dirty="0"/>
          </a:p>
        </p:txBody>
      </p:sp>
      <p:sp>
        <p:nvSpPr>
          <p:cNvPr id="4" name="Text 1"/>
          <p:cNvSpPr/>
          <p:nvPr/>
        </p:nvSpPr>
        <p:spPr>
          <a:xfrm>
            <a:off x="6280190" y="476750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本研究旨在探究台灣社會經濟因素，如收入、教育程度和年齡等，如何影響人們的整體健康狀況。透過多變量分析方法，我們將深入了解這些因素在健康問題上的相互關係和影響程度。</a:t>
            </a:r>
            <a:endParaRPr lang="en-US" sz="175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8AA0E9C-2351-ED79-5040-2095413CE11C}"/>
              </a:ext>
            </a:extLst>
          </p:cNvPr>
          <p:cNvSpPr/>
          <p:nvPr/>
        </p:nvSpPr>
        <p:spPr>
          <a:xfrm>
            <a:off x="12697097" y="7641771"/>
            <a:ext cx="1933303" cy="58782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51C464E-E8DB-4639-8346-D06C023EF3A2}"/>
              </a:ext>
            </a:extLst>
          </p:cNvPr>
          <p:cNvSpPr txBox="1"/>
          <p:nvPr/>
        </p:nvSpPr>
        <p:spPr>
          <a:xfrm>
            <a:off x="6415088" y="6500812"/>
            <a:ext cx="67722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R13631055</a:t>
            </a:r>
            <a:r>
              <a:rPr lang="zh-TW" altLang="en-US" dirty="0"/>
              <a:t> 宋昭佑</a:t>
            </a:r>
            <a:endParaRPr lang="en-US" altLang="zh-TW" dirty="0"/>
          </a:p>
          <a:p>
            <a:r>
              <a:rPr lang="en-US" altLang="zh-TW" dirty="0"/>
              <a:t>R13361019</a:t>
            </a:r>
            <a:r>
              <a:rPr lang="zh-TW" altLang="en-US" dirty="0"/>
              <a:t> 林嘉安</a:t>
            </a:r>
            <a:endParaRPr lang="en-US" altLang="zh-TW" dirty="0"/>
          </a:p>
          <a:p>
            <a:r>
              <a:rPr lang="en-US" altLang="zh-TW" dirty="0"/>
              <a:t>R13631016</a:t>
            </a:r>
            <a:r>
              <a:rPr lang="zh-TW" altLang="en-US" dirty="0"/>
              <a:t> 翁于婷</a:t>
            </a:r>
            <a:endParaRPr lang="en-US" altLang="zh-TW" dirty="0"/>
          </a:p>
          <a:p>
            <a:r>
              <a:rPr lang="en-US" altLang="zh-TW" dirty="0"/>
              <a:t>R12631055</a:t>
            </a:r>
            <a:r>
              <a:rPr lang="zh-TW" altLang="en-US" dirty="0"/>
              <a:t> 林東甫</a:t>
            </a:r>
            <a:endParaRPr lang="en-US" altLang="zh-TW" dirty="0"/>
          </a:p>
          <a:p>
            <a:r>
              <a:rPr lang="en-US" altLang="zh-TW" dirty="0"/>
              <a:t>R12631056</a:t>
            </a:r>
            <a:r>
              <a:rPr lang="zh-TW" altLang="en-US" dirty="0"/>
              <a:t> 劉昕恩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89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研究背景與目的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450312"/>
            <a:ext cx="3664863" cy="2413397"/>
          </a:xfrm>
          <a:prstGeom prst="roundRect">
            <a:avLst>
              <a:gd name="adj" fmla="val 1410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6771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研究背景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0604" y="4185285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社會經濟地位是影響個人健康的重要因素。了解這些因素如何影響健康有助於制定更有針對性的公共衛生政策。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450312"/>
            <a:ext cx="3664863" cy="2413397"/>
          </a:xfrm>
          <a:prstGeom prst="roundRect">
            <a:avLst>
              <a:gd name="adj" fmla="val 1410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6771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研究目的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912281" y="41852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本研究旨在分析台灣人口的社會經濟特徵與健康狀況之間的關係，並提出可能的政策建議。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94235" y="988815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資料來源與變數介紹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1094235" y="230005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資料來源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1094235" y="289893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本研究使用了台灣政府統計處提供的全國性健康調查資料庫。這份資料庫涵蓋了大量個人健康和社會經濟狀況指標</a:t>
            </a: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。</a:t>
            </a:r>
          </a:p>
          <a:p>
            <a:pPr algn="l"/>
            <a:endParaRPr lang="zh-TW" altLang="en-US" sz="1600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zh-TW" altLang="en-US" sz="1600" b="1" i="0" u="none" strike="noStrike" dirty="0">
                <a:solidFill>
                  <a:srgbClr val="000000"/>
                </a:solidFill>
                <a:effectLst/>
              </a:rPr>
              <a:t>台灣政府開放資料平台</a:t>
            </a:r>
            <a:br>
              <a:rPr lang="zh-TW" altLang="en-US" sz="1600" b="0" i="0" u="none" strike="noStrike" dirty="0">
                <a:solidFill>
                  <a:srgbClr val="000000"/>
                </a:solidFill>
                <a:effectLst/>
              </a:rPr>
            </a:br>
            <a:r>
              <a:rPr lang="zh-TW" altLang="en-US" sz="1600" b="0" i="0" u="none" strike="noStrike" dirty="0">
                <a:solidFill>
                  <a:srgbClr val="000000"/>
                </a:solidFill>
                <a:effectLst/>
              </a:rPr>
              <a:t>這裡有大量人口與健康相關的開放資料集，可進一步探索社會經濟因素。</a:t>
            </a:r>
            <a:br>
              <a:rPr lang="zh-TW" altLang="en-US" sz="16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" altLang="zh-TW" sz="1600" b="0" i="0" u="none" strike="noStrike" dirty="0">
                <a:solidFill>
                  <a:srgbClr val="000000"/>
                </a:solidFill>
                <a:effectLst/>
              </a:rPr>
              <a:t>https://data.gov.tw</a:t>
            </a:r>
          </a:p>
          <a:p>
            <a:pPr algn="l">
              <a:buFont typeface="+mj-lt"/>
              <a:buAutoNum type="arabicPeriod"/>
            </a:pPr>
            <a:r>
              <a:rPr lang="zh-TW" altLang="en-US" sz="1600" b="1" i="0" u="none" strike="noStrike" dirty="0">
                <a:solidFill>
                  <a:srgbClr val="000000"/>
                </a:solidFill>
                <a:effectLst/>
              </a:rPr>
              <a:t>行政院主計處 </a:t>
            </a:r>
            <a:r>
              <a:rPr lang="en-US" altLang="zh-TW" sz="1600" b="1" i="0" u="none" strike="noStrike" dirty="0">
                <a:solidFill>
                  <a:srgbClr val="000000"/>
                </a:solidFill>
                <a:effectLst/>
              </a:rPr>
              <a:t>– </a:t>
            </a:r>
            <a:r>
              <a:rPr lang="zh-TW" altLang="en-US" sz="1600" b="1" i="0" u="none" strike="noStrike" dirty="0">
                <a:solidFill>
                  <a:srgbClr val="000000"/>
                </a:solidFill>
                <a:effectLst/>
              </a:rPr>
              <a:t>台灣家庭收支調查</a:t>
            </a:r>
            <a:br>
              <a:rPr lang="zh-TW" altLang="en-US" sz="1600" b="0" i="0" u="none" strike="noStrike" dirty="0">
                <a:solidFill>
                  <a:srgbClr val="000000"/>
                </a:solidFill>
                <a:effectLst/>
              </a:rPr>
            </a:br>
            <a:r>
              <a:rPr lang="zh-TW" altLang="en-US" sz="1600" b="0" i="0" u="none" strike="noStrike" dirty="0">
                <a:solidFill>
                  <a:srgbClr val="000000"/>
                </a:solidFill>
                <a:effectLst/>
              </a:rPr>
              <a:t>包含收入、支出、教育和社會指標等變數，適合做社經背景的分析。</a:t>
            </a:r>
            <a:br>
              <a:rPr lang="zh-TW" altLang="en-US" sz="16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" altLang="zh-TW" sz="1600" b="0" i="0" u="none" strike="noStrike" dirty="0">
                <a:solidFill>
                  <a:srgbClr val="000000"/>
                </a:solidFill>
                <a:effectLst/>
              </a:rPr>
              <a:t>https://</a:t>
            </a:r>
            <a:r>
              <a:rPr lang="en" altLang="zh-TW" sz="1600" b="0" i="0" u="none" strike="noStrike" dirty="0" err="1">
                <a:solidFill>
                  <a:srgbClr val="000000"/>
                </a:solidFill>
                <a:effectLst/>
              </a:rPr>
              <a:t>eng.stat.gov.tw</a:t>
            </a:r>
            <a:r>
              <a:rPr lang="en" altLang="zh-TW" sz="1600" b="0" i="0" u="none" strike="noStrike" dirty="0">
                <a:solidFill>
                  <a:srgbClr val="000000"/>
                </a:solidFill>
                <a:effectLst/>
              </a:rPr>
              <a:t>/</a:t>
            </a:r>
          </a:p>
          <a:p>
            <a:pPr algn="l">
              <a:buFont typeface="+mj-lt"/>
              <a:buAutoNum type="arabicPeriod"/>
            </a:pPr>
            <a:r>
              <a:rPr lang="zh-TW" altLang="en-US" sz="1600" b="1" dirty="0">
                <a:solidFill>
                  <a:srgbClr val="000000"/>
                </a:solidFill>
              </a:rPr>
              <a:t>勞動統計</a:t>
            </a:r>
            <a:r>
              <a:rPr lang="zh-TW" altLang="en-US" sz="1600" b="1" i="0" u="none" strike="noStrike" dirty="0">
                <a:solidFill>
                  <a:srgbClr val="000000"/>
                </a:solidFill>
                <a:effectLst/>
              </a:rPr>
              <a:t>資料庫</a:t>
            </a:r>
            <a:br>
              <a:rPr lang="zh-TW" altLang="en-US" sz="1600" b="0" i="0" u="none" strike="noStrike" dirty="0">
                <a:solidFill>
                  <a:srgbClr val="000000"/>
                </a:solidFill>
                <a:effectLst/>
              </a:rPr>
            </a:br>
            <a:r>
              <a:rPr lang="zh-TW" altLang="en-US" sz="1600" b="0" i="0" u="none" strike="noStrike" dirty="0">
                <a:solidFill>
                  <a:srgbClr val="000000"/>
                </a:solidFill>
                <a:effectLst/>
              </a:rPr>
              <a:t>包含教育、就業狀況、薪資等變數，可與健康狀況進行交叉分析。</a:t>
            </a:r>
            <a:br>
              <a:rPr lang="zh-TW" altLang="en-US" sz="16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" altLang="zh-TW" sz="1600" b="0" i="0" u="none" strike="noStrike" dirty="0">
                <a:solidFill>
                  <a:srgbClr val="000000"/>
                </a:solidFill>
                <a:effectLst/>
              </a:rPr>
              <a:t>https://statfy.mol.gov.tw/</a:t>
            </a:r>
            <a:r>
              <a:rPr lang="en" altLang="zh-TW" sz="1600" b="0" i="0" u="none" strike="noStrike" dirty="0" err="1">
                <a:solidFill>
                  <a:srgbClr val="000000"/>
                </a:solidFill>
                <a:effectLst/>
              </a:rPr>
              <a:t>statistic_DB.aspx</a:t>
            </a:r>
            <a:endParaRPr lang="en" altLang="zh-TW" sz="16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sz="1750" dirty="0"/>
              <a:t>https://</a:t>
            </a:r>
            <a:r>
              <a:rPr lang="en-US" sz="1750" dirty="0" err="1"/>
              <a:t>statfy.mol.gov.tw</a:t>
            </a:r>
            <a:r>
              <a:rPr lang="en-US" sz="1750" dirty="0"/>
              <a:t>/map02.aspx?cid=9&amp;xFunc=68&amp;xKey=1</a:t>
            </a:r>
          </a:p>
        </p:txBody>
      </p:sp>
      <p:sp>
        <p:nvSpPr>
          <p:cNvPr id="5" name="Text 3"/>
          <p:cNvSpPr/>
          <p:nvPr/>
        </p:nvSpPr>
        <p:spPr>
          <a:xfrm>
            <a:off x="7899966" y="230005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主要變數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899966" y="285398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包括受訪者的收入水平、教育程度、年齡、性別和慢性疾病狀況等。這些變數將用於探索其與健康狀況之間的關係。</a:t>
            </a:r>
            <a:endParaRPr lang="en-US" sz="175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63B1FFF-8F51-ADAA-BAC1-D6BDE3EEC15A}"/>
              </a:ext>
            </a:extLst>
          </p:cNvPr>
          <p:cNvSpPr/>
          <p:nvPr/>
        </p:nvSpPr>
        <p:spPr>
          <a:xfrm>
            <a:off x="12697097" y="7641771"/>
            <a:ext cx="1933303" cy="58782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7729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多變量分析方法概述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1118711" y="2261711"/>
            <a:ext cx="30480" cy="4790599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75677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5168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1038701" y="2593300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2381488" y="248852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多元線性回歸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2381488" y="2996684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用於分析多個自變量對因變量（健康狀況）的影響。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30827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0683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1038701" y="4144804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2381488" y="40400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主成分分析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2381488" y="454818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將多個相關變數歸納為幾個主要成分，以更清晰地展示變量之間的關係。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22268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98277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1038701" y="6059210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2381488" y="595443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迴歸樹模型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2381488" y="6462593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創建決策樹模型以預測個人的健康狀況。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94742"/>
            <a:ext cx="650021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dirty="0" err="1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資料探索性分析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變數分佈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主要變數如收入、教育程度和年齡的分佈情況。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變數相關性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探討社會經濟因素與健康狀況指標之間的相關性。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005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異常值分析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60486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識別可能影響分析結果的極端值或異常值。</a:t>
            </a:r>
            <a:endParaRPr lang="en-US" sz="175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D361B88-225E-0D42-F93E-F426953A01B2}"/>
              </a:ext>
            </a:extLst>
          </p:cNvPr>
          <p:cNvSpPr/>
          <p:nvPr/>
        </p:nvSpPr>
        <p:spPr>
          <a:xfrm>
            <a:off x="12697097" y="7641771"/>
            <a:ext cx="1933303" cy="58782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65484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dirty="0" err="1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預期分析結果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30505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953691" y="3381494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3305056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收入水準與健康狀況呈正相關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4185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收入越高的群體，患慢性疾病的風險較低。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505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4845368" y="3381494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422583" y="3305056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教育程度越高，健康狀況越好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22583" y="4185285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受過高等教育的人更能維護自身健康。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9305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953691" y="5469493"/>
            <a:ext cx="190381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30906" y="539305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年齡對健康的影響顯著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30906" y="590121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隨著年齡增長，罹患慢性病的機會大幅增加。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605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結論與建議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20471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678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主要發現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1020604" y="647604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社會經濟因素對個人健康狀況有顯著影響。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1357" y="4720471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9678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政策建議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5368171" y="647604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加強教育投資和收入再分配政策，以縮小健康差異。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88924" y="4720471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96788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未來研究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9715738" y="647604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深入探討不同年齡群體的需求，制定更精準的健康政策。</a:t>
            </a:r>
            <a:endParaRPr lang="en-US" sz="175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B657E96-16F8-4090-6474-71C05ACEFB53}"/>
              </a:ext>
            </a:extLst>
          </p:cNvPr>
          <p:cNvSpPr/>
          <p:nvPr/>
        </p:nvSpPr>
        <p:spPr>
          <a:xfrm>
            <a:off x="12697097" y="7641771"/>
            <a:ext cx="1933303" cy="58782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552</Words>
  <Application>Microsoft Office PowerPoint</Application>
  <PresentationFormat>自訂</PresentationFormat>
  <Paragraphs>68</Paragraphs>
  <Slides>7</Slides>
  <Notes>7</Notes>
  <HiddenSlides>1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PT Serif</vt:lpstr>
      <vt:lpstr>-webkit-standard</vt:lpstr>
      <vt:lpstr>DM Sans</vt:lpstr>
      <vt:lpstr>Calibri</vt:lpstr>
      <vt:lpstr>Arial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昭佑 宋</cp:lastModifiedBy>
  <cp:revision>8</cp:revision>
  <dcterms:created xsi:type="dcterms:W3CDTF">2024-11-04T07:05:20Z</dcterms:created>
  <dcterms:modified xsi:type="dcterms:W3CDTF">2024-11-04T07:49:10Z</dcterms:modified>
</cp:coreProperties>
</file>